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371" r:id="rId3"/>
    <p:sldId id="334" r:id="rId4"/>
    <p:sldId id="393" r:id="rId5"/>
    <p:sldId id="395" r:id="rId6"/>
    <p:sldId id="400" r:id="rId7"/>
    <p:sldId id="401" r:id="rId8"/>
    <p:sldId id="382" r:id="rId9"/>
    <p:sldId id="378" r:id="rId10"/>
    <p:sldId id="394" r:id="rId11"/>
    <p:sldId id="396" r:id="rId12"/>
    <p:sldId id="383" r:id="rId13"/>
    <p:sldId id="379" r:id="rId14"/>
    <p:sldId id="392" r:id="rId15"/>
    <p:sldId id="398" r:id="rId16"/>
    <p:sldId id="377" r:id="rId17"/>
    <p:sldId id="397" r:id="rId18"/>
    <p:sldId id="385" r:id="rId19"/>
    <p:sldId id="388" r:id="rId20"/>
    <p:sldId id="390" r:id="rId21"/>
    <p:sldId id="399" r:id="rId22"/>
    <p:sldId id="311" r:id="rId23"/>
    <p:sldId id="402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1954-F238-44F4-8DB0-7DC20DEE5D2D}" type="datetimeFigureOut">
              <a:rPr lang="zh-TW" altLang="en-US" smtClean="0"/>
              <a:t>2014/2/25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0DB4C-2F6C-4723-8571-943FC07749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5901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9493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7336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4332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6495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3226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01479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51666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48392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6466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2370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0295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56969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20726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434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8932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4947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0634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0860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2740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9360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1157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BA6F495-4F92-4813-BDB8-B172C07A986A}" type="datetime1">
              <a:rPr lang="zh-TW" altLang="en-US" smtClean="0"/>
              <a:t>2014/2/25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BEC3-CC55-4550-A5F2-84A30F06ABDA}" type="datetime1">
              <a:rPr lang="zh-TW" altLang="en-US" smtClean="0"/>
              <a:t>2014/2/25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D3D7-3B23-441E-BC55-868967A83CBC}" type="datetime1">
              <a:rPr lang="zh-TW" altLang="en-US" smtClean="0"/>
              <a:t>2014/2/25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2725-0E60-4D48-8BAB-A39B8DCDB222}" type="datetime1">
              <a:rPr lang="zh-TW" altLang="en-US" smtClean="0"/>
              <a:t>2014/2/25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9FEA272-2523-4C71-858F-51E9A7B4B33E}" type="datetime1">
              <a:rPr lang="zh-TW" altLang="en-US" smtClean="0"/>
              <a:t>2014/2/25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1147-0E79-41BD-943C-80A445A3E565}" type="datetime1">
              <a:rPr lang="zh-TW" altLang="en-US" smtClean="0"/>
              <a:t>2014/2/25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814C7-1160-44AC-8A9E-6FF6486D2FFC}" type="datetime1">
              <a:rPr lang="zh-TW" altLang="en-US" smtClean="0"/>
              <a:t>2014/2/25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2547ED-C18B-43E7-AA75-F0CDE48EA8FC}" type="datetime1">
              <a:rPr lang="zh-TW" altLang="en-US" smtClean="0"/>
              <a:t>2014/2/25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6648-2E80-428B-A315-F24B9CD3A21E}" type="datetime1">
              <a:rPr lang="zh-TW" altLang="en-US" smtClean="0"/>
              <a:t>2014/2/25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6CAEF67-F373-4695-9048-73CB124F4B58}" type="datetime1">
              <a:rPr lang="zh-TW" altLang="en-US" smtClean="0"/>
              <a:t>2014/2/25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F354BA0-D6AD-4AB2-89AC-5AA5640DCF23}" type="datetime1">
              <a:rPr lang="zh-TW" altLang="en-US" smtClean="0"/>
              <a:t>2014/2/25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duotone>
              <a:schemeClr val="bg1">
                <a:tint val="86000"/>
                <a:alpha val="90000"/>
              </a:schemeClr>
              <a:schemeClr val="bg1">
                <a:shade val="49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DF078CB7-1FD2-4C2A-87BF-FFE2B173BA4E}" type="datetime1">
              <a:rPr lang="zh-TW" altLang="en-US" smtClean="0"/>
              <a:t>2014/2/25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2"/>
          <p:cNvSpPr>
            <a:spLocks noGrp="1"/>
          </p:cNvSpPr>
          <p:nvPr>
            <p:ph type="subTitle" idx="1"/>
          </p:nvPr>
        </p:nvSpPr>
        <p:spPr>
          <a:xfrm>
            <a:off x="3743325" y="3721100"/>
            <a:ext cx="5121275" cy="23717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Date:  </a:t>
            </a:r>
            <a:r>
              <a:rPr lang="en-US" altLang="zh-TW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2014/02/25</a:t>
            </a:r>
          </a:p>
          <a:p>
            <a:pPr>
              <a:defRPr/>
            </a:pPr>
            <a:r>
              <a:rPr lang="en-US" altLang="zh-TW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Author: </a:t>
            </a:r>
            <a:r>
              <a:rPr lang="en-US" altLang="zh-TW" sz="2000" dirty="0" err="1" smtClean="0"/>
              <a:t>Aliaksei</a:t>
            </a:r>
            <a:r>
              <a:rPr lang="en-US" altLang="zh-TW" sz="2000" dirty="0" smtClean="0"/>
              <a:t> </a:t>
            </a:r>
            <a:r>
              <a:rPr lang="en-US" altLang="zh-TW" sz="2000" dirty="0" err="1" smtClean="0"/>
              <a:t>Severyn</a:t>
            </a:r>
            <a:r>
              <a:rPr lang="en-US" altLang="zh-TW" sz="2000" dirty="0" smtClean="0"/>
              <a:t>, Massimo </a:t>
            </a:r>
          </a:p>
          <a:p>
            <a:pPr>
              <a:defRPr/>
            </a:pPr>
            <a:r>
              <a:rPr lang="en-US" altLang="zh-TW" sz="2000" dirty="0"/>
              <a:t> </a:t>
            </a:r>
            <a:r>
              <a:rPr lang="en-US" altLang="zh-TW" sz="2000" dirty="0" smtClean="0"/>
              <a:t>              Nicosia, </a:t>
            </a:r>
            <a:r>
              <a:rPr lang="en-US" altLang="zh-TW" sz="2000" dirty="0" err="1" smtClean="0"/>
              <a:t>Aleessandro</a:t>
            </a:r>
            <a:r>
              <a:rPr lang="en-US" altLang="zh-TW" sz="2000" dirty="0" smtClean="0"/>
              <a:t> </a:t>
            </a:r>
            <a:r>
              <a:rPr lang="en-US" altLang="zh-TW" sz="2000" dirty="0" err="1" smtClean="0"/>
              <a:t>Moschitti</a:t>
            </a:r>
            <a:endParaRPr lang="en-US" altLang="zh-TW" sz="2000" dirty="0" smtClean="0"/>
          </a:p>
          <a:p>
            <a:pPr>
              <a:defRPr/>
            </a:pPr>
            <a:r>
              <a:rPr lang="en-US" altLang="zh-TW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Source</a:t>
            </a:r>
            <a:r>
              <a:rPr lang="en-US" altLang="zh-TW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 </a:t>
            </a:r>
            <a:r>
              <a:rPr lang="en-US" altLang="zh-TW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CIKM’13</a:t>
            </a:r>
            <a:endParaRPr lang="en-US" altLang="zh-TW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Advisor:  </a:t>
            </a:r>
            <a:r>
              <a:rPr lang="en-US" altLang="zh-TW" sz="2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Jia</a:t>
            </a:r>
            <a:r>
              <a:rPr lang="en-US" altLang="zh-TW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-ling </a:t>
            </a:r>
            <a:r>
              <a:rPr lang="en-US" altLang="zh-TW" sz="2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Koh</a:t>
            </a:r>
            <a:endParaRPr lang="en-US" altLang="zh-TW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Speaker: </a:t>
            </a:r>
            <a:r>
              <a:rPr lang="en-US" altLang="zh-TW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Chen-Yu Huang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 dirty="0"/>
          </a:p>
        </p:txBody>
      </p:sp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3602610" y="1196752"/>
            <a:ext cx="540270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algn="ctr"/>
            <a:r>
              <a:rPr lang="en-US" altLang="zh-TW" sz="3200" b="1" dirty="0" smtClean="0"/>
              <a:t>Building Structures from Classifiers for Passage </a:t>
            </a:r>
            <a:r>
              <a:rPr lang="en-US" altLang="zh-TW" sz="3200" b="1" dirty="0" err="1" smtClean="0"/>
              <a:t>Reranking</a:t>
            </a:r>
            <a:endParaRPr kumimoji="0"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14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q/a </a:t>
            </a:r>
            <a:r>
              <a:rPr lang="en-US" altLang="zh-TW" sz="2800" dirty="0" err="1" smtClean="0">
                <a:solidFill>
                  <a:schemeClr val="tx1"/>
                </a:solidFill>
              </a:rPr>
              <a:t>pair:a</a:t>
            </a:r>
            <a:r>
              <a:rPr lang="en-US" altLang="zh-TW" sz="2800" dirty="0" smtClean="0">
                <a:solidFill>
                  <a:schemeClr val="tx1"/>
                </a:solidFill>
              </a:rPr>
              <a:t>, c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K</a:t>
            </a:r>
            <a:r>
              <a:rPr lang="en-US" altLang="zh-TW" sz="1800" dirty="0" smtClean="0">
                <a:solidFill>
                  <a:schemeClr val="tx1"/>
                </a:solidFill>
              </a:rPr>
              <a:t>TK</a:t>
            </a:r>
            <a:r>
              <a:rPr lang="en-US" altLang="zh-TW" sz="2400" dirty="0" smtClean="0">
                <a:solidFill>
                  <a:schemeClr val="tx1"/>
                </a:solidFill>
              </a:rPr>
              <a:t>(</a:t>
            </a:r>
            <a:r>
              <a:rPr lang="en-US" altLang="zh-TW" sz="2400" dirty="0" err="1" smtClean="0">
                <a:solidFill>
                  <a:schemeClr val="tx1"/>
                </a:solidFill>
              </a:rPr>
              <a:t>Q</a:t>
            </a:r>
            <a:r>
              <a:rPr lang="en-US" altLang="zh-TW" sz="1800" dirty="0" err="1" smtClean="0">
                <a:solidFill>
                  <a:schemeClr val="tx1"/>
                </a:solidFill>
              </a:rPr>
              <a:t>a</a:t>
            </a:r>
            <a:r>
              <a:rPr lang="en-US" altLang="zh-TW" sz="2400" dirty="0" smtClean="0">
                <a:solidFill>
                  <a:schemeClr val="tx1"/>
                </a:solidFill>
              </a:rPr>
              <a:t>, Q</a:t>
            </a:r>
            <a:r>
              <a:rPr lang="en-US" altLang="zh-TW" dirty="0" smtClean="0">
                <a:solidFill>
                  <a:schemeClr val="tx1"/>
                </a:solidFill>
              </a:rPr>
              <a:t>c</a:t>
            </a:r>
            <a:r>
              <a:rPr lang="en-US" altLang="zh-TW" sz="2400" dirty="0" smtClean="0">
                <a:solidFill>
                  <a:schemeClr val="tx1"/>
                </a:solidFill>
              </a:rPr>
              <a:t>) = 1.0, K</a:t>
            </a:r>
            <a:r>
              <a:rPr lang="en-US" altLang="zh-TW" sz="1800" dirty="0" smtClean="0">
                <a:solidFill>
                  <a:schemeClr val="tx1"/>
                </a:solidFill>
              </a:rPr>
              <a:t>TK</a:t>
            </a:r>
            <a:r>
              <a:rPr lang="en-US" altLang="zh-TW" sz="2400" dirty="0" smtClean="0">
                <a:solidFill>
                  <a:schemeClr val="tx1"/>
                </a:solidFill>
              </a:rPr>
              <a:t>(</a:t>
            </a:r>
            <a:r>
              <a:rPr lang="en-US" altLang="zh-TW" sz="2400" dirty="0" err="1" smtClean="0">
                <a:solidFill>
                  <a:schemeClr val="tx1"/>
                </a:solidFill>
              </a:rPr>
              <a:t>A</a:t>
            </a:r>
            <a:r>
              <a:rPr lang="en-US" altLang="zh-TW" sz="1800" dirty="0" err="1" smtClean="0">
                <a:solidFill>
                  <a:schemeClr val="tx1"/>
                </a:solidFill>
              </a:rPr>
              <a:t>a</a:t>
            </a:r>
            <a:r>
              <a:rPr lang="en-US" altLang="zh-TW" sz="2400" dirty="0" smtClean="0">
                <a:solidFill>
                  <a:schemeClr val="tx1"/>
                </a:solidFill>
              </a:rPr>
              <a:t>, A</a:t>
            </a:r>
            <a:r>
              <a:rPr lang="en-US" altLang="zh-TW" dirty="0" smtClean="0">
                <a:solidFill>
                  <a:schemeClr val="tx1"/>
                </a:solidFill>
              </a:rPr>
              <a:t>c</a:t>
            </a:r>
            <a:r>
              <a:rPr lang="en-US" altLang="zh-TW" sz="2400" dirty="0" smtClean="0">
                <a:solidFill>
                  <a:schemeClr val="tx1"/>
                </a:solidFill>
              </a:rPr>
              <a:t>) = 0.7, </a:t>
            </a:r>
            <a:r>
              <a:rPr lang="en-US" altLang="zh-TW" sz="2400" dirty="0" err="1" smtClean="0">
                <a:solidFill>
                  <a:schemeClr val="tx1"/>
                </a:solidFill>
              </a:rPr>
              <a:t>K</a:t>
            </a:r>
            <a:r>
              <a:rPr lang="en-US" altLang="zh-TW" sz="1800" dirty="0" err="1" smtClean="0">
                <a:solidFill>
                  <a:schemeClr val="tx1"/>
                </a:solidFill>
              </a:rPr>
              <a:t>fvec</a:t>
            </a:r>
            <a:r>
              <a:rPr lang="en-US" altLang="zh-TW" sz="2400" dirty="0" smtClean="0">
                <a:solidFill>
                  <a:schemeClr val="tx1"/>
                </a:solidFill>
              </a:rPr>
              <a:t>(a, c) = 0.3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K(a, c) = 1.0+0.7+0.3 = 2.0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Preference </a:t>
            </a:r>
            <a:r>
              <a:rPr lang="en-US" altLang="zh-TW" sz="4000" dirty="0" err="1" smtClean="0">
                <a:cs typeface="Tunga" pitchFamily="2" charset="0"/>
              </a:rPr>
              <a:t>reranking</a:t>
            </a:r>
            <a:r>
              <a:rPr lang="en-US" altLang="zh-TW" sz="4000" dirty="0" smtClean="0">
                <a:cs typeface="Tunga" pitchFamily="2" charset="0"/>
              </a:rPr>
              <a:t> with kernels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509" y="1451876"/>
            <a:ext cx="4970666" cy="576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3434281"/>
            <a:ext cx="7223453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4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dirty="0" smtClean="0">
                <a:cs typeface="Tunga" pitchFamily="2" charset="0"/>
              </a:rPr>
              <a:t>Outline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>
            <a:noAutofit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Introduction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Learning to rank with kernels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b="1" dirty="0" smtClean="0">
                <a:solidFill>
                  <a:srgbClr val="002060"/>
                </a:solidFill>
              </a:rPr>
              <a:t>Structural models of Q/A pairs</a:t>
            </a:r>
          </a:p>
          <a:p>
            <a:pPr lvl="1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Structural representations</a:t>
            </a:r>
            <a:endParaRPr lang="en-US" altLang="zh-TW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Relational tag </a:t>
            </a:r>
            <a:r>
              <a:rPr lang="en-US" altLang="zh-TW" dirty="0" smtClean="0">
                <a:solidFill>
                  <a:schemeClr val="tx1"/>
                </a:solidFill>
                <a:cs typeface="Tunga" pitchFamily="2" charset="0"/>
              </a:rPr>
              <a:t>using </a:t>
            </a:r>
            <a:r>
              <a:rPr lang="en-US" altLang="zh-TW" dirty="0">
                <a:solidFill>
                  <a:schemeClr val="tx1"/>
                </a:solidFill>
                <a:cs typeface="Tunga" pitchFamily="2" charset="0"/>
              </a:rPr>
              <a:t>question focus and question </a:t>
            </a:r>
            <a:r>
              <a:rPr lang="en-US" altLang="zh-TW" dirty="0" smtClean="0">
                <a:solidFill>
                  <a:schemeClr val="tx1"/>
                </a:solidFill>
                <a:cs typeface="Tunga" pitchFamily="2" charset="0"/>
              </a:rPr>
              <a:t>category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  <a:defRPr/>
            </a:pPr>
            <a:r>
              <a:rPr lang="en-US" altLang="zh-TW" sz="2800" dirty="0">
                <a:solidFill>
                  <a:schemeClr val="tx1"/>
                </a:solidFill>
              </a:rPr>
              <a:t>Feature vector </a:t>
            </a:r>
            <a:r>
              <a:rPr lang="en-US" altLang="zh-TW" sz="2800" dirty="0" smtClean="0">
                <a:solidFill>
                  <a:schemeClr val="tx1"/>
                </a:solidFill>
              </a:rPr>
              <a:t>representation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Experiment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656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1200"/>
              </a:spcBef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Shallow tree structure</a:t>
            </a:r>
          </a:p>
          <a:p>
            <a:pPr lvl="2">
              <a:spcAft>
                <a:spcPts val="600"/>
              </a:spcAft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This is a essentially a shallow syntactic structure built from 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part-of-speech tags </a:t>
            </a:r>
            <a:r>
              <a:rPr lang="en-US" altLang="zh-TW" sz="2400" dirty="0" smtClean="0">
                <a:solidFill>
                  <a:schemeClr val="tx1"/>
                </a:solidFill>
              </a:rPr>
              <a:t>grouped into 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chunks</a:t>
            </a:r>
          </a:p>
          <a:p>
            <a:pPr lvl="2">
              <a:spcAft>
                <a:spcPts val="600"/>
              </a:spcAft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A special 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REL</a:t>
            </a:r>
            <a:r>
              <a:rPr lang="en-US" altLang="zh-TW" sz="2400" dirty="0" smtClean="0">
                <a:solidFill>
                  <a:schemeClr val="tx1"/>
                </a:solidFill>
              </a:rPr>
              <a:t> tag links the related structures</a:t>
            </a:r>
            <a:endParaRPr lang="en-US" altLang="zh-TW" sz="2400" dirty="0">
              <a:solidFill>
                <a:schemeClr val="tx1"/>
              </a:solidFill>
            </a:endParaRPr>
          </a:p>
          <a:p>
            <a:pPr lvl="2">
              <a:spcBef>
                <a:spcPts val="1200"/>
              </a:spcBef>
              <a:spcAft>
                <a:spcPts val="1200"/>
              </a:spcAft>
              <a:defRPr/>
            </a:pPr>
            <a:endParaRPr lang="en-US" altLang="zh-TW" sz="2400" dirty="0" smtClean="0">
              <a:solidFill>
                <a:schemeClr val="tx1"/>
              </a:solidFill>
            </a:endParaRPr>
          </a:p>
          <a:p>
            <a:pPr marL="342202" lvl="2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en-US" altLang="zh-TW" sz="2400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Structural representation</a:t>
            </a:r>
            <a:endParaRPr lang="zh-TW" altLang="en-US" sz="4000" dirty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861048"/>
            <a:ext cx="7162903" cy="151216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907704" y="4365104"/>
            <a:ext cx="1152128" cy="10081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110759" y="4389127"/>
            <a:ext cx="1080120" cy="10081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267744" y="4389127"/>
            <a:ext cx="288032" cy="19200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7409157" y="4389126"/>
            <a:ext cx="288032" cy="19200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834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Use the question category to link the focus word of a question with the name entities extracted form the candidate answer</a:t>
            </a:r>
            <a:endParaRPr lang="en-US" altLang="zh-TW" sz="28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Six non overlapping classes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abbreviations(ABBR)</a:t>
            </a:r>
            <a:endParaRPr lang="en-US" altLang="zh-TW" sz="24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Descriptions(DESC)</a:t>
            </a:r>
            <a:endParaRPr lang="en-US" altLang="zh-TW" sz="24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Entity(ENTY)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Human(HUM)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Location(LOC)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Numeric(NUM)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 lnSpcReduction="20000"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>
                <a:cs typeface="Tunga" pitchFamily="2" charset="0"/>
              </a:rPr>
              <a:t>Relational tag using question </a:t>
            </a:r>
            <a:r>
              <a:rPr lang="en-US" altLang="zh-TW" sz="4000" dirty="0" smtClean="0">
                <a:cs typeface="Tunga" pitchFamily="2" charset="0"/>
              </a:rPr>
              <a:t>focus and question category</a:t>
            </a:r>
            <a:endParaRPr lang="zh-TW" altLang="en-US" sz="4000" dirty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838" y="4614604"/>
            <a:ext cx="5122762" cy="15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2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1200"/>
              </a:spcBef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 lnSpcReduction="20000"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>
                <a:cs typeface="Tunga" pitchFamily="2" charset="0"/>
              </a:rPr>
              <a:t>Relational tag using question </a:t>
            </a:r>
            <a:r>
              <a:rPr lang="en-US" altLang="zh-TW" sz="4000" dirty="0" smtClean="0">
                <a:cs typeface="Tunga" pitchFamily="2" charset="0"/>
              </a:rPr>
              <a:t>focus and question category</a:t>
            </a:r>
            <a:endParaRPr lang="zh-TW" altLang="en-US" sz="4000" dirty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9" y="2945594"/>
            <a:ext cx="8933609" cy="226350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131840" y="4407062"/>
            <a:ext cx="648072" cy="5760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267744" y="3501008"/>
            <a:ext cx="1512168" cy="36004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184117" y="3509411"/>
            <a:ext cx="1512168" cy="36004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7020272" y="3509411"/>
            <a:ext cx="1512168" cy="36004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3995936" y="4407062"/>
            <a:ext cx="2016224" cy="5760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7237212" y="4433268"/>
            <a:ext cx="1170968" cy="5760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968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dirty="0" smtClean="0">
                <a:cs typeface="Tunga" pitchFamily="2" charset="0"/>
              </a:rPr>
              <a:t>Outline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>
            <a:noAutofit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Introduction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Learning to rank with kernels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Structural models of Q/A pairs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b="1" dirty="0" smtClean="0">
                <a:solidFill>
                  <a:srgbClr val="002060"/>
                </a:solidFill>
              </a:rPr>
              <a:t>Feature </a:t>
            </a:r>
            <a:r>
              <a:rPr lang="en-US" altLang="zh-TW" sz="2800" b="1" dirty="0">
                <a:solidFill>
                  <a:srgbClr val="002060"/>
                </a:solidFill>
              </a:rPr>
              <a:t>vector </a:t>
            </a:r>
            <a:r>
              <a:rPr lang="en-US" altLang="zh-TW" sz="2800" b="1" dirty="0" smtClean="0">
                <a:solidFill>
                  <a:srgbClr val="002060"/>
                </a:solidFill>
              </a:rPr>
              <a:t>representation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Experiment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440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The total number of basic feature is 24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N-gram of part-of-speech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NER relatedness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LDA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…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Feature vector representation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344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dirty="0" smtClean="0">
                <a:cs typeface="Tunga" pitchFamily="2" charset="0"/>
              </a:rPr>
              <a:t>Outline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>
            <a:noAutofit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Introduction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Learning to rank with kernels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Structural models of Q/A pairs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Feature vector representation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b="1" dirty="0" smtClean="0">
                <a:solidFill>
                  <a:srgbClr val="002060"/>
                </a:solidFill>
              </a:rPr>
              <a:t>Experiment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062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Corpora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Train data: TREC </a:t>
            </a:r>
            <a:r>
              <a:rPr lang="en-US" altLang="zh-TW" sz="2600" dirty="0">
                <a:solidFill>
                  <a:schemeClr val="tx1"/>
                </a:solidFill>
              </a:rPr>
              <a:t>QA data </a:t>
            </a:r>
            <a:r>
              <a:rPr lang="en-US" altLang="zh-TW" sz="2600" dirty="0" smtClean="0">
                <a:solidFill>
                  <a:schemeClr val="tx1"/>
                </a:solidFill>
              </a:rPr>
              <a:t>2002 </a:t>
            </a:r>
            <a:r>
              <a:rPr lang="en-US" altLang="zh-TW" sz="2600" dirty="0">
                <a:solidFill>
                  <a:schemeClr val="tx1"/>
                </a:solidFill>
              </a:rPr>
              <a:t>and 2003 years (</a:t>
            </a:r>
            <a:r>
              <a:rPr lang="en-US" altLang="zh-TW" sz="2600" dirty="0" smtClean="0">
                <a:solidFill>
                  <a:schemeClr val="tx1"/>
                </a:solidFill>
              </a:rPr>
              <a:t>824 </a:t>
            </a:r>
            <a:r>
              <a:rPr lang="en-US" altLang="zh-TW" sz="2600" dirty="0">
                <a:solidFill>
                  <a:schemeClr val="tx1"/>
                </a:solidFill>
              </a:rPr>
              <a:t>questions)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Test data: TREC</a:t>
            </a:r>
            <a:r>
              <a:rPr lang="zh-TW" altLang="en-US" sz="2600" dirty="0" smtClean="0">
                <a:solidFill>
                  <a:schemeClr val="tx1"/>
                </a:solidFill>
              </a:rPr>
              <a:t> </a:t>
            </a:r>
            <a:r>
              <a:rPr lang="en-US" altLang="zh-TW" sz="2600" dirty="0">
                <a:solidFill>
                  <a:schemeClr val="tx1"/>
                </a:solidFill>
              </a:rPr>
              <a:t>13</a:t>
            </a:r>
          </a:p>
          <a:p>
            <a:pPr>
              <a:spcBef>
                <a:spcPts val="2400"/>
              </a:spcBef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Search engines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TREC and </a:t>
            </a:r>
            <a:r>
              <a:rPr lang="en-US" altLang="zh-TW" sz="2600" dirty="0" err="1" smtClean="0">
                <a:solidFill>
                  <a:schemeClr val="tx1"/>
                </a:solidFill>
              </a:rPr>
              <a:t>Answerbag</a:t>
            </a:r>
            <a:endParaRPr lang="en-US" altLang="zh-TW" sz="2600" dirty="0" smtClean="0">
              <a:solidFill>
                <a:schemeClr val="tx1"/>
              </a:solidFill>
            </a:endParaRPr>
          </a:p>
          <a:p>
            <a:pPr lvl="1">
              <a:spcBef>
                <a:spcPts val="1200"/>
              </a:spcBef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50 candidate answers for each questions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Experiments---1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918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Baseline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zh-TW" sz="2600" dirty="0">
                <a:solidFill>
                  <a:schemeClr val="tx1"/>
                </a:solidFill>
              </a:rPr>
              <a:t>BM25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CH (shallow tree)</a:t>
            </a:r>
            <a:endParaRPr lang="en-US" altLang="zh-TW" sz="2600" dirty="0">
              <a:solidFill>
                <a:schemeClr val="tx1"/>
              </a:solidFill>
            </a:endParaRPr>
          </a:p>
          <a:p>
            <a:pPr lvl="1">
              <a:spcBef>
                <a:spcPts val="1200"/>
              </a:spcBef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V (</a:t>
            </a:r>
            <a:r>
              <a:rPr lang="en-US" altLang="zh-TW" sz="2600" dirty="0" err="1" smtClean="0">
                <a:solidFill>
                  <a:schemeClr val="tx1"/>
                </a:solidFill>
              </a:rPr>
              <a:t>reranker</a:t>
            </a:r>
            <a:r>
              <a:rPr lang="en-US" altLang="zh-TW" sz="2600" dirty="0" smtClean="0">
                <a:solidFill>
                  <a:schemeClr val="tx1"/>
                </a:solidFill>
              </a:rPr>
              <a:t> model)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Bef>
                <a:spcPts val="2400"/>
              </a:spcBef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Approach</a:t>
            </a:r>
          </a:p>
          <a:p>
            <a:pPr lvl="1"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F ( semantic linking)</a:t>
            </a:r>
          </a:p>
          <a:p>
            <a:pPr lvl="1"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TF ( adding a question category)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defRPr/>
            </a:pPr>
            <a:endParaRPr lang="en-US" altLang="zh-TW" sz="26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Experiments---1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2420888"/>
            <a:ext cx="3938881" cy="208823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427984" y="3930185"/>
            <a:ext cx="3842601" cy="5576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757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dirty="0" smtClean="0">
                <a:cs typeface="Tunga" pitchFamily="2" charset="0"/>
              </a:rPr>
              <a:t>Outline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>
            <a:noAutofit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b="1" dirty="0" smtClean="0"/>
              <a:t>Introduction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Learning to rank with kernels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Structural models of Q/A pairs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Feature vector representation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Experiment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773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Corpora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zh-TW" sz="2600" dirty="0">
                <a:solidFill>
                  <a:schemeClr val="tx1"/>
                </a:solidFill>
              </a:rPr>
              <a:t>Train data: TREC </a:t>
            </a:r>
            <a:r>
              <a:rPr lang="en-US" altLang="zh-TW" sz="2600" dirty="0" smtClean="0">
                <a:solidFill>
                  <a:schemeClr val="tx1"/>
                </a:solidFill>
              </a:rPr>
              <a:t>8-12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Test data: TREC</a:t>
            </a:r>
            <a:r>
              <a:rPr lang="zh-TW" altLang="en-US" sz="2600" dirty="0" smtClean="0">
                <a:solidFill>
                  <a:schemeClr val="tx1"/>
                </a:solidFill>
              </a:rPr>
              <a:t> </a:t>
            </a:r>
            <a:r>
              <a:rPr lang="en-US" altLang="zh-TW" sz="2600" dirty="0" smtClean="0">
                <a:solidFill>
                  <a:schemeClr val="tx1"/>
                </a:solidFill>
              </a:rPr>
              <a:t>13</a:t>
            </a:r>
            <a:endParaRPr lang="en-US" altLang="zh-TW" sz="2600" dirty="0" smtClean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Advanced feature ( </a:t>
            </a:r>
            <a:r>
              <a:rPr lang="en-US" altLang="zh-TW" sz="2800" dirty="0" err="1" smtClean="0">
                <a:solidFill>
                  <a:schemeClr val="tx1"/>
                </a:solidFill>
              </a:rPr>
              <a:t>V</a:t>
            </a:r>
            <a:r>
              <a:rPr lang="en-US" altLang="zh-TW" sz="2000" dirty="0" err="1" smtClean="0">
                <a:solidFill>
                  <a:schemeClr val="tx1"/>
                </a:solidFill>
              </a:rPr>
              <a:t>adv</a:t>
            </a:r>
            <a:r>
              <a:rPr lang="en-US" altLang="zh-TW" sz="2800" dirty="0" smtClean="0">
                <a:solidFill>
                  <a:schemeClr val="tx1"/>
                </a:solidFill>
              </a:rPr>
              <a:t>)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Greedy String Tiling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zh-TW" sz="2600" dirty="0" err="1" smtClean="0">
                <a:solidFill>
                  <a:schemeClr val="tx1"/>
                </a:solidFill>
              </a:rPr>
              <a:t>Resnik</a:t>
            </a:r>
            <a:r>
              <a:rPr lang="en-US" altLang="zh-TW" sz="2600" dirty="0" smtClean="0">
                <a:solidFill>
                  <a:schemeClr val="tx1"/>
                </a:solidFill>
              </a:rPr>
              <a:t> similarity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…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Experiments---2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7514" y="4293097"/>
            <a:ext cx="5266546" cy="211794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851920" y="5589240"/>
            <a:ext cx="5139680" cy="54744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3851920" y="6136682"/>
            <a:ext cx="5139680" cy="2301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532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dirty="0" smtClean="0">
                <a:cs typeface="Tunga" pitchFamily="2" charset="0"/>
              </a:rPr>
              <a:t>Outline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>
            <a:noAutofit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Introduction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Learning to rank with kernels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Structural models of Q/A pairs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Feature vector representation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Experiment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b="1" dirty="0" smtClean="0">
                <a:solidFill>
                  <a:srgbClr val="002060"/>
                </a:solidFill>
              </a:rPr>
              <a:t>Conclusion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944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4937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Use of structural kernel technology to induce rich feature spaces form structural sematic representations of question and answer passage pairs.</a:t>
            </a:r>
          </a:p>
          <a:p>
            <a:pPr>
              <a:spcBef>
                <a:spcPts val="1800"/>
              </a:spcBef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Provide adaptable question and focus classifiers.</a:t>
            </a:r>
          </a:p>
          <a:p>
            <a:pPr>
              <a:spcBef>
                <a:spcPts val="1800"/>
              </a:spcBef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Conceptually simpler than previous system.</a:t>
            </a:r>
          </a:p>
          <a:p>
            <a:pPr marL="0" indent="0">
              <a:spcAft>
                <a:spcPts val="1200"/>
              </a:spcAft>
              <a:buNone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lvl="1">
              <a:defRPr/>
            </a:pPr>
            <a:endParaRPr lang="en-US" altLang="zh-TW" sz="2200" dirty="0" smtClean="0"/>
          </a:p>
          <a:p>
            <a:pPr>
              <a:defRPr/>
            </a:pPr>
            <a:endParaRPr lang="en-US" altLang="zh-TW" sz="2800" dirty="0" smtClean="0"/>
          </a:p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Conclusion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920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23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 smtClean="0"/>
              <a:t>MRR( Mean Reciprocal Rank)</a:t>
            </a: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132856"/>
            <a:ext cx="1857375" cy="6572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3214878"/>
            <a:ext cx="3981450" cy="11049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403648" y="450912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 mean reciprocal rank </a:t>
            </a:r>
          </a:p>
          <a:p>
            <a:r>
              <a:rPr lang="en-US" altLang="zh-TW" dirty="0" smtClean="0"/>
              <a:t>= </a:t>
            </a:r>
            <a:r>
              <a:rPr lang="en-US" altLang="zh-TW" dirty="0"/>
              <a:t>(1/3 + 1/2 + 1)/3 = </a:t>
            </a:r>
            <a:r>
              <a:rPr lang="en-US" altLang="zh-TW" dirty="0" smtClean="0"/>
              <a:t>11/18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0918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296981" y="1631771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altLang="zh-TW" sz="260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Introduction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802995" y="2640458"/>
            <a:ext cx="1714264" cy="72088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080673" y="3904890"/>
            <a:ext cx="3577263" cy="648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835576" y="2832851"/>
            <a:ext cx="180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C00000"/>
                </a:solidFill>
              </a:rPr>
              <a:t>Search engine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65670" y="1647488"/>
            <a:ext cx="3801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What is</a:t>
            </a:r>
            <a:r>
              <a:rPr lang="en-US" altLang="zh-TW" sz="2000" b="1" dirty="0"/>
              <a:t> </a:t>
            </a:r>
            <a:r>
              <a:rPr lang="en-US" altLang="zh-TW" sz="2000" b="1" dirty="0" smtClean="0"/>
              <a:t>Mark</a:t>
            </a:r>
            <a:r>
              <a:rPr lang="en-US" altLang="zh-TW" sz="2000" b="1" dirty="0"/>
              <a:t> </a:t>
            </a:r>
            <a:r>
              <a:rPr lang="en-US" altLang="zh-TW" sz="2000" b="1" dirty="0" smtClean="0"/>
              <a:t>Twain‘s real</a:t>
            </a:r>
            <a:r>
              <a:rPr lang="en-US" altLang="zh-TW" sz="2000" b="1" dirty="0"/>
              <a:t> </a:t>
            </a:r>
            <a:r>
              <a:rPr lang="en-US" altLang="zh-TW" sz="2000" b="1" dirty="0" smtClean="0"/>
              <a:t>name</a:t>
            </a:r>
            <a:r>
              <a:rPr lang="en-US" altLang="zh-TW" b="1" dirty="0"/>
              <a:t>?</a:t>
            </a:r>
            <a:endParaRPr lang="zh-TW" altLang="en-US" b="1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227006" y="581625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Samuel Langhorne</a:t>
            </a:r>
            <a:r>
              <a:rPr lang="en-US" altLang="zh-TW" dirty="0"/>
              <a:t> </a:t>
            </a:r>
            <a:r>
              <a:rPr lang="en-US" altLang="zh-TW" dirty="0" smtClean="0"/>
              <a:t>Clemens, better known</a:t>
            </a:r>
            <a:r>
              <a:rPr lang="en-US" altLang="zh-TW" dirty="0"/>
              <a:t> </a:t>
            </a:r>
            <a:r>
              <a:rPr lang="en-US" altLang="zh-TW" dirty="0" smtClean="0"/>
              <a:t>as</a:t>
            </a:r>
            <a:r>
              <a:rPr lang="en-US" altLang="zh-TW" dirty="0"/>
              <a:t> </a:t>
            </a:r>
            <a:r>
              <a:rPr lang="en-US" altLang="zh-TW" dirty="0" smtClean="0"/>
              <a:t>Mark</a:t>
            </a:r>
            <a:r>
              <a:rPr lang="en-US" altLang="zh-TW" dirty="0"/>
              <a:t> </a:t>
            </a:r>
            <a:r>
              <a:rPr lang="en-US" altLang="zh-TW" dirty="0" smtClean="0"/>
              <a:t>Twain</a:t>
            </a:r>
            <a:r>
              <a:rPr lang="en-US" altLang="zh-TW" dirty="0"/>
              <a:t>.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1299078" y="489447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Mark Twain</a:t>
            </a:r>
            <a:r>
              <a:rPr lang="en-US" altLang="zh-TW" dirty="0"/>
              <a:t> </a:t>
            </a:r>
            <a:r>
              <a:rPr lang="en-US" altLang="zh-TW" dirty="0" smtClean="0"/>
              <a:t>couldn't</a:t>
            </a:r>
            <a:r>
              <a:rPr lang="en-US" altLang="zh-TW" dirty="0"/>
              <a:t> </a:t>
            </a:r>
            <a:r>
              <a:rPr lang="en-US" altLang="zh-TW" dirty="0" smtClean="0"/>
              <a:t>have</a:t>
            </a:r>
            <a:r>
              <a:rPr lang="en-US" altLang="zh-TW" dirty="0"/>
              <a:t> </a:t>
            </a:r>
            <a:r>
              <a:rPr lang="en-US" altLang="zh-TW" dirty="0" smtClean="0"/>
              <a:t>put</a:t>
            </a:r>
            <a:r>
              <a:rPr lang="en-US" altLang="zh-TW" dirty="0"/>
              <a:t> </a:t>
            </a:r>
            <a:r>
              <a:rPr lang="en-US" altLang="zh-TW" dirty="0" smtClean="0"/>
              <a:t>it</a:t>
            </a:r>
            <a:r>
              <a:rPr lang="en-US" altLang="zh-TW" dirty="0"/>
              <a:t> </a:t>
            </a:r>
            <a:r>
              <a:rPr lang="en-US" altLang="zh-TW" dirty="0" smtClean="0"/>
              <a:t>any</a:t>
            </a:r>
            <a:r>
              <a:rPr lang="en-US" altLang="zh-TW" dirty="0"/>
              <a:t> </a:t>
            </a:r>
            <a:r>
              <a:rPr lang="en-US" altLang="zh-TW" dirty="0" smtClean="0"/>
              <a:t>better</a:t>
            </a:r>
            <a:r>
              <a:rPr lang="en-US" altLang="zh-TW" dirty="0"/>
              <a:t>.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1299078" y="3935232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Roll over, Mark</a:t>
            </a:r>
            <a:r>
              <a:rPr lang="en-US" altLang="zh-TW" dirty="0"/>
              <a:t> </a:t>
            </a:r>
            <a:r>
              <a:rPr lang="en-US" altLang="zh-TW" dirty="0" smtClean="0"/>
              <a:t>Twain, because Mark</a:t>
            </a:r>
            <a:r>
              <a:rPr lang="en-US" altLang="zh-TW" dirty="0"/>
              <a:t> </a:t>
            </a:r>
            <a:r>
              <a:rPr lang="en-US" altLang="zh-TW" dirty="0" smtClean="0"/>
              <a:t>McGwire is</a:t>
            </a:r>
            <a:r>
              <a:rPr lang="en-US" altLang="zh-TW" dirty="0"/>
              <a:t> o</a:t>
            </a:r>
            <a:r>
              <a:rPr lang="en-US" altLang="zh-TW" dirty="0" smtClean="0"/>
              <a:t>n the</a:t>
            </a:r>
            <a:r>
              <a:rPr lang="en-US" altLang="zh-TW" dirty="0"/>
              <a:t> </a:t>
            </a:r>
            <a:r>
              <a:rPr lang="en-US" altLang="zh-TW" dirty="0" smtClean="0"/>
              <a:t>scene</a:t>
            </a:r>
            <a:r>
              <a:rPr lang="en-US" altLang="zh-TW" dirty="0"/>
              <a:t>.</a:t>
            </a:r>
            <a:endParaRPr lang="zh-TW" altLang="en-US" dirty="0"/>
          </a:p>
        </p:txBody>
      </p:sp>
      <p:sp>
        <p:nvSpPr>
          <p:cNvPr id="17" name="流程圖: 文件 16"/>
          <p:cNvSpPr/>
          <p:nvPr/>
        </p:nvSpPr>
        <p:spPr>
          <a:xfrm>
            <a:off x="653403" y="1575085"/>
            <a:ext cx="4013448" cy="606627"/>
          </a:xfrm>
          <a:prstGeom prst="flowChartDocumen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1075680" y="4894472"/>
            <a:ext cx="3577263" cy="648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1075991" y="5816568"/>
            <a:ext cx="3577263" cy="648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3" name="直線單箭頭接點 22"/>
          <p:cNvCxnSpPr>
            <a:stCxn id="17" idx="2"/>
            <a:endCxn id="8" idx="0"/>
          </p:cNvCxnSpPr>
          <p:nvPr/>
        </p:nvCxnSpPr>
        <p:spPr>
          <a:xfrm>
            <a:off x="2660127" y="2141607"/>
            <a:ext cx="0" cy="4988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>
            <a:off x="2739237" y="3361339"/>
            <a:ext cx="0" cy="4709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5251868" y="4915129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Roll over, Mark</a:t>
            </a:r>
            <a:r>
              <a:rPr lang="en-US" altLang="zh-TW" dirty="0"/>
              <a:t> </a:t>
            </a:r>
            <a:r>
              <a:rPr lang="en-US" altLang="zh-TW" dirty="0" smtClean="0"/>
              <a:t>Twain, because Mark</a:t>
            </a:r>
            <a:r>
              <a:rPr lang="en-US" altLang="zh-TW" dirty="0"/>
              <a:t> </a:t>
            </a:r>
            <a:r>
              <a:rPr lang="en-US" altLang="zh-TW" dirty="0" smtClean="0"/>
              <a:t>McGwire is</a:t>
            </a:r>
            <a:r>
              <a:rPr lang="en-US" altLang="zh-TW" dirty="0"/>
              <a:t> o</a:t>
            </a:r>
            <a:r>
              <a:rPr lang="en-US" altLang="zh-TW" dirty="0" smtClean="0"/>
              <a:t>n the</a:t>
            </a:r>
            <a:r>
              <a:rPr lang="en-US" altLang="zh-TW" dirty="0"/>
              <a:t> </a:t>
            </a:r>
            <a:r>
              <a:rPr lang="en-US" altLang="zh-TW" dirty="0" smtClean="0"/>
              <a:t>scene</a:t>
            </a:r>
            <a:r>
              <a:rPr lang="en-US" altLang="zh-TW" dirty="0"/>
              <a:t>.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5435621" y="5806469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Mark Twain</a:t>
            </a:r>
            <a:r>
              <a:rPr lang="en-US" altLang="zh-TW" dirty="0"/>
              <a:t> </a:t>
            </a:r>
            <a:r>
              <a:rPr lang="en-US" altLang="zh-TW" dirty="0" smtClean="0"/>
              <a:t>couldn't</a:t>
            </a:r>
            <a:r>
              <a:rPr lang="en-US" altLang="zh-TW" dirty="0"/>
              <a:t> </a:t>
            </a:r>
            <a:r>
              <a:rPr lang="en-US" altLang="zh-TW" dirty="0" smtClean="0"/>
              <a:t>have</a:t>
            </a:r>
            <a:r>
              <a:rPr lang="en-US" altLang="zh-TW" dirty="0"/>
              <a:t> </a:t>
            </a:r>
            <a:r>
              <a:rPr lang="en-US" altLang="zh-TW" dirty="0" smtClean="0"/>
              <a:t>put</a:t>
            </a:r>
            <a:r>
              <a:rPr lang="en-US" altLang="zh-TW" dirty="0"/>
              <a:t> </a:t>
            </a:r>
            <a:r>
              <a:rPr lang="en-US" altLang="zh-TW" dirty="0" smtClean="0"/>
              <a:t>it</a:t>
            </a:r>
            <a:r>
              <a:rPr lang="en-US" altLang="zh-TW" dirty="0"/>
              <a:t> </a:t>
            </a:r>
            <a:r>
              <a:rPr lang="en-US" altLang="zh-TW" dirty="0" smtClean="0"/>
              <a:t>any</a:t>
            </a:r>
            <a:r>
              <a:rPr lang="en-US" altLang="zh-TW" dirty="0"/>
              <a:t> </a:t>
            </a:r>
            <a:r>
              <a:rPr lang="en-US" altLang="zh-TW" dirty="0" smtClean="0"/>
              <a:t>better</a:t>
            </a:r>
            <a:r>
              <a:rPr lang="en-US" altLang="zh-TW" dirty="0"/>
              <a:t>.</a:t>
            </a:r>
            <a:endParaRPr lang="zh-TW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5083417" y="3898781"/>
            <a:ext cx="3577263" cy="648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5083417" y="4898259"/>
            <a:ext cx="3577263" cy="648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5083417" y="5815424"/>
            <a:ext cx="3577263" cy="648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4" name="直線單箭頭接點 33"/>
          <p:cNvCxnSpPr>
            <a:stCxn id="21" idx="3"/>
          </p:cNvCxnSpPr>
          <p:nvPr/>
        </p:nvCxnSpPr>
        <p:spPr>
          <a:xfrm flipV="1">
            <a:off x="4653254" y="4437112"/>
            <a:ext cx="430163" cy="170345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>
            <a:stCxn id="10" idx="3"/>
          </p:cNvCxnSpPr>
          <p:nvPr/>
        </p:nvCxnSpPr>
        <p:spPr>
          <a:xfrm>
            <a:off x="4657936" y="4228890"/>
            <a:ext cx="423687" cy="121633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/>
          <p:nvPr/>
        </p:nvCxnSpPr>
        <p:spPr>
          <a:xfrm>
            <a:off x="4666851" y="5102666"/>
            <a:ext cx="423687" cy="121633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字方塊 41"/>
          <p:cNvSpPr txBox="1"/>
          <p:nvPr/>
        </p:nvSpPr>
        <p:spPr>
          <a:xfrm>
            <a:off x="5302142" y="390805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Samuel Langhorne</a:t>
            </a:r>
            <a:r>
              <a:rPr lang="en-US" altLang="zh-TW" b="1" dirty="0"/>
              <a:t> </a:t>
            </a:r>
            <a:r>
              <a:rPr lang="en-US" altLang="zh-TW" b="1" dirty="0" smtClean="0"/>
              <a:t>Clemens, </a:t>
            </a:r>
            <a:r>
              <a:rPr lang="en-US" altLang="zh-TW" dirty="0" smtClean="0"/>
              <a:t>better known</a:t>
            </a:r>
            <a:r>
              <a:rPr lang="en-US" altLang="zh-TW" dirty="0"/>
              <a:t> </a:t>
            </a:r>
            <a:r>
              <a:rPr lang="en-US" altLang="zh-TW" dirty="0" smtClean="0"/>
              <a:t>as</a:t>
            </a:r>
            <a:r>
              <a:rPr lang="en-US" altLang="zh-TW" dirty="0"/>
              <a:t> </a:t>
            </a:r>
            <a:r>
              <a:rPr lang="en-US" altLang="zh-TW" dirty="0" smtClean="0"/>
              <a:t>Mark</a:t>
            </a:r>
            <a:r>
              <a:rPr lang="en-US" altLang="zh-TW" dirty="0"/>
              <a:t> </a:t>
            </a:r>
            <a:r>
              <a:rPr lang="en-US" altLang="zh-TW" dirty="0" smtClean="0"/>
              <a:t>Twain</a:t>
            </a:r>
            <a:r>
              <a:rPr lang="en-US" altLang="zh-TW" dirty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937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271463" y="1690494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altLang="zh-TW" sz="2800" dirty="0">
                <a:solidFill>
                  <a:schemeClr val="tx1"/>
                </a:solidFill>
              </a:rPr>
              <a:t>Automated question answering(QA) is a complex task that often requires manual definition of rules and syntactic patterns to detect the relations between a question and its candidate answers</a:t>
            </a:r>
          </a:p>
          <a:p>
            <a:pPr lvl="1"/>
            <a:r>
              <a:rPr lang="en-US" altLang="zh-TW" sz="2600" dirty="0" smtClean="0">
                <a:solidFill>
                  <a:schemeClr val="tx1"/>
                </a:solidFill>
              </a:rPr>
              <a:t>Compute a textual similarity</a:t>
            </a:r>
            <a:endParaRPr lang="en-US" altLang="zh-TW" sz="2600" dirty="0">
              <a:solidFill>
                <a:schemeClr val="tx1"/>
              </a:solidFill>
            </a:endParaRPr>
          </a:p>
          <a:p>
            <a:pPr lvl="1">
              <a:spcAft>
                <a:spcPts val="1800"/>
              </a:spcAft>
            </a:pPr>
            <a:r>
              <a:rPr lang="en-US" altLang="zh-TW" sz="2600" dirty="0" smtClean="0">
                <a:solidFill>
                  <a:schemeClr val="tx1"/>
                </a:solidFill>
              </a:rPr>
              <a:t>Machine learning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Build a answer passage </a:t>
            </a:r>
            <a:r>
              <a:rPr lang="en-US" altLang="zh-TW" sz="2800" dirty="0" err="1" smtClean="0">
                <a:solidFill>
                  <a:schemeClr val="tx1"/>
                </a:solidFill>
              </a:rPr>
              <a:t>reranking</a:t>
            </a:r>
            <a:r>
              <a:rPr lang="en-US" altLang="zh-TW" sz="2800" dirty="0" smtClean="0">
                <a:solidFill>
                  <a:schemeClr val="tx1"/>
                </a:solidFill>
              </a:rPr>
              <a:t> model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encodes </a:t>
            </a:r>
            <a:r>
              <a:rPr lang="en-US" altLang="zh-TW" sz="2600" dirty="0">
                <a:solidFill>
                  <a:schemeClr val="tx1"/>
                </a:solidFill>
              </a:rPr>
              <a:t>powerful </a:t>
            </a:r>
            <a:r>
              <a:rPr lang="en-US" altLang="zh-TW" sz="2600" b="1" dirty="0" smtClean="0">
                <a:solidFill>
                  <a:schemeClr val="tx1"/>
                </a:solidFill>
              </a:rPr>
              <a:t>syntactic </a:t>
            </a:r>
            <a:r>
              <a:rPr lang="en-US" altLang="zh-TW" sz="2600" dirty="0" smtClean="0">
                <a:solidFill>
                  <a:schemeClr val="tx1"/>
                </a:solidFill>
              </a:rPr>
              <a:t>patterns </a:t>
            </a:r>
            <a:r>
              <a:rPr lang="en-US" altLang="zh-TW" sz="2600" dirty="0">
                <a:solidFill>
                  <a:schemeClr val="tx1"/>
                </a:solidFill>
              </a:rPr>
              <a:t>relating q/a pairs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zh-TW" sz="2600" b="1" dirty="0">
                <a:solidFill>
                  <a:schemeClr val="tx1"/>
                </a:solidFill>
              </a:rPr>
              <a:t>Automatically</a:t>
            </a:r>
            <a:r>
              <a:rPr lang="en-US" altLang="zh-TW" sz="2600" dirty="0">
                <a:solidFill>
                  <a:schemeClr val="tx1"/>
                </a:solidFill>
              </a:rPr>
              <a:t> extracted and learned </a:t>
            </a:r>
            <a:r>
              <a:rPr lang="en-US" altLang="zh-TW" sz="2600" dirty="0" smtClean="0">
                <a:solidFill>
                  <a:schemeClr val="tx1"/>
                </a:solidFill>
              </a:rPr>
              <a:t>the feature not </a:t>
            </a:r>
            <a:r>
              <a:rPr lang="en-US" altLang="zh-TW" sz="2600" dirty="0">
                <a:solidFill>
                  <a:schemeClr val="tx1"/>
                </a:solidFill>
              </a:rPr>
              <a:t>require manual feature engineering </a:t>
            </a:r>
          </a:p>
          <a:p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altLang="zh-TW" sz="260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Introduction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210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dirty="0" smtClean="0">
                <a:cs typeface="Tunga" pitchFamily="2" charset="0"/>
              </a:rPr>
              <a:t>Outline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>
            <a:noAutofit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Introduction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b="1" dirty="0" smtClean="0">
                <a:solidFill>
                  <a:srgbClr val="002060"/>
                </a:solidFill>
              </a:rPr>
              <a:t>Learning to rank with kernels</a:t>
            </a:r>
          </a:p>
          <a:p>
            <a:pPr lvl="1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Tree kernel</a:t>
            </a:r>
          </a:p>
          <a:p>
            <a:pPr lvl="1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Preference </a:t>
            </a:r>
            <a:r>
              <a:rPr lang="en-US" altLang="zh-TW" dirty="0" err="1" smtClean="0">
                <a:solidFill>
                  <a:schemeClr val="tx1"/>
                </a:solidFill>
              </a:rPr>
              <a:t>reranking</a:t>
            </a:r>
            <a:r>
              <a:rPr lang="en-US" altLang="zh-TW" dirty="0" smtClean="0">
                <a:solidFill>
                  <a:schemeClr val="tx1"/>
                </a:solidFill>
              </a:rPr>
              <a:t> with kernels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Structural models of Q/A pairs</a:t>
            </a:r>
          </a:p>
          <a:p>
            <a:pPr>
              <a:spcBef>
                <a:spcPts val="1800"/>
              </a:spcBef>
              <a:defRPr/>
            </a:pPr>
            <a:r>
              <a:rPr lang="en-US" altLang="zh-TW" sz="2800" dirty="0">
                <a:solidFill>
                  <a:schemeClr val="tx1"/>
                </a:solidFill>
              </a:rPr>
              <a:t>Feature vector </a:t>
            </a:r>
            <a:r>
              <a:rPr lang="en-US" altLang="zh-TW" sz="2800" dirty="0" smtClean="0">
                <a:solidFill>
                  <a:schemeClr val="tx1"/>
                </a:solidFill>
              </a:rPr>
              <a:t>representation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Experiment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614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sz="4000" dirty="0" smtClean="0">
                <a:cs typeface="Tunga" pitchFamily="2" charset="0"/>
              </a:rPr>
              <a:t>Kernel-based answer passage </a:t>
            </a:r>
            <a:r>
              <a:rPr lang="en-US" altLang="zh-TW" sz="4000" dirty="0" err="1" smtClean="0">
                <a:cs typeface="Tunga" pitchFamily="2" charset="0"/>
              </a:rPr>
              <a:t>reranking</a:t>
            </a:r>
            <a:r>
              <a:rPr lang="en-US" altLang="zh-TW" sz="4000" dirty="0" smtClean="0">
                <a:cs typeface="Tunga" pitchFamily="2" charset="0"/>
              </a:rPr>
              <a:t> system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>
            <a:noAutofit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557337"/>
            <a:ext cx="5840257" cy="493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4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sz="4000" dirty="0" smtClean="0">
                <a:cs typeface="Tunga" pitchFamily="2" charset="0"/>
              </a:rPr>
              <a:t>Kernel-based answer passage </a:t>
            </a:r>
            <a:r>
              <a:rPr lang="en-US" altLang="zh-TW" sz="4000" dirty="0" err="1" smtClean="0">
                <a:cs typeface="Tunga" pitchFamily="2" charset="0"/>
              </a:rPr>
              <a:t>reranking</a:t>
            </a:r>
            <a:r>
              <a:rPr lang="en-US" altLang="zh-TW" sz="4000" dirty="0" smtClean="0">
                <a:cs typeface="Tunga" pitchFamily="2" charset="0"/>
              </a:rPr>
              <a:t> system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>
            <a:noAutofit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Model q/a pairs as linguistic structure</a:t>
            </a:r>
          </a:p>
          <a:p>
            <a:pPr>
              <a:defRPr/>
            </a:pPr>
            <a:r>
              <a:rPr lang="en-US" altLang="zh-TW" sz="2800" b="1" dirty="0">
                <a:solidFill>
                  <a:schemeClr val="tx1"/>
                </a:solidFill>
              </a:rPr>
              <a:t>Automatically</a:t>
            </a:r>
            <a:r>
              <a:rPr lang="en-US" altLang="zh-TW" sz="2800" dirty="0">
                <a:solidFill>
                  <a:schemeClr val="tx1"/>
                </a:solidFill>
              </a:rPr>
              <a:t> extracted and </a:t>
            </a:r>
            <a:r>
              <a:rPr lang="en-US" altLang="zh-TW" sz="2800" dirty="0" smtClean="0">
                <a:solidFill>
                  <a:schemeClr val="tx1"/>
                </a:solidFill>
              </a:rPr>
              <a:t>learn powerful syntactic patterns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&lt;                                                   ,                                         &gt;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369" y="5040973"/>
            <a:ext cx="7296150" cy="1038225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052984" y="3625790"/>
            <a:ext cx="3801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What is</a:t>
            </a:r>
            <a:r>
              <a:rPr lang="en-US" altLang="zh-TW" sz="2000" b="1" dirty="0"/>
              <a:t> </a:t>
            </a:r>
            <a:r>
              <a:rPr lang="en-US" altLang="zh-TW" sz="2000" b="1" dirty="0" smtClean="0"/>
              <a:t>Mark</a:t>
            </a:r>
            <a:r>
              <a:rPr lang="en-US" altLang="zh-TW" sz="2000" b="1" dirty="0"/>
              <a:t> </a:t>
            </a:r>
            <a:r>
              <a:rPr lang="en-US" altLang="zh-TW" sz="2000" b="1" dirty="0" smtClean="0"/>
              <a:t>Twain‘s real</a:t>
            </a:r>
            <a:r>
              <a:rPr lang="en-US" altLang="zh-TW" sz="2000" b="1" dirty="0"/>
              <a:t> </a:t>
            </a:r>
            <a:r>
              <a:rPr lang="en-US" altLang="zh-TW" sz="2000" b="1" dirty="0" smtClean="0"/>
              <a:t>name</a:t>
            </a:r>
            <a:r>
              <a:rPr lang="en-US" altLang="zh-TW" b="1" dirty="0"/>
              <a:t>?</a:t>
            </a:r>
            <a:endParaRPr lang="zh-TW" altLang="en-US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5356254" y="3502679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Samuel Langhorne</a:t>
            </a:r>
            <a:r>
              <a:rPr lang="en-US" altLang="zh-TW" b="1" dirty="0"/>
              <a:t> </a:t>
            </a:r>
            <a:r>
              <a:rPr lang="en-US" altLang="zh-TW" b="1" dirty="0" smtClean="0"/>
              <a:t>Clemens, </a:t>
            </a:r>
            <a:r>
              <a:rPr lang="en-US" altLang="zh-TW" dirty="0" smtClean="0"/>
              <a:t>better known</a:t>
            </a:r>
            <a:r>
              <a:rPr lang="en-US" altLang="zh-TW" dirty="0"/>
              <a:t> </a:t>
            </a:r>
            <a:r>
              <a:rPr lang="en-US" altLang="zh-TW" dirty="0" smtClean="0"/>
              <a:t>as</a:t>
            </a:r>
            <a:r>
              <a:rPr lang="en-US" altLang="zh-TW" dirty="0"/>
              <a:t> </a:t>
            </a:r>
            <a:r>
              <a:rPr lang="en-US" altLang="zh-TW" dirty="0" smtClean="0"/>
              <a:t>Mark</a:t>
            </a:r>
            <a:r>
              <a:rPr lang="en-US" altLang="zh-TW" dirty="0"/>
              <a:t> </a:t>
            </a:r>
            <a:r>
              <a:rPr lang="en-US" altLang="zh-TW" dirty="0" smtClean="0"/>
              <a:t>Twain</a:t>
            </a:r>
            <a:r>
              <a:rPr lang="en-US" altLang="zh-TW" dirty="0"/>
              <a:t>.</a:t>
            </a:r>
            <a:endParaRPr lang="zh-TW" altLang="en-US" dirty="0"/>
          </a:p>
        </p:txBody>
      </p:sp>
      <p:sp>
        <p:nvSpPr>
          <p:cNvPr id="9" name="流程圖: 文件 8"/>
          <p:cNvSpPr/>
          <p:nvPr/>
        </p:nvSpPr>
        <p:spPr>
          <a:xfrm>
            <a:off x="947108" y="3545432"/>
            <a:ext cx="3875830" cy="606627"/>
          </a:xfrm>
          <a:prstGeom prst="flowChartDocumen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217924" y="3536931"/>
            <a:ext cx="3123596" cy="648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下箭號 10"/>
          <p:cNvSpPr/>
          <p:nvPr/>
        </p:nvSpPr>
        <p:spPr>
          <a:xfrm>
            <a:off x="4427984" y="4365104"/>
            <a:ext cx="39495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084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Syntactic Tree Kernels (M. Collins, 2002)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defRPr/>
            </a:pPr>
            <a:endParaRPr lang="en-US" altLang="zh-TW" sz="2600" dirty="0" smtClean="0">
              <a:solidFill>
                <a:schemeClr val="tx1"/>
              </a:solidFill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  <a:defRPr/>
            </a:pPr>
            <a:endParaRPr lang="en-US" altLang="zh-TW" sz="2600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Partial Tree Kernel (A. </a:t>
            </a:r>
            <a:r>
              <a:rPr lang="en-US" altLang="zh-TW" sz="2800" dirty="0" err="1" smtClean="0">
                <a:solidFill>
                  <a:schemeClr val="tx1"/>
                </a:solidFill>
              </a:rPr>
              <a:t>Moschitti</a:t>
            </a:r>
            <a:r>
              <a:rPr lang="en-US" altLang="zh-TW" sz="2800" dirty="0" smtClean="0">
                <a:solidFill>
                  <a:schemeClr val="tx1"/>
                </a:solidFill>
              </a:rPr>
              <a:t>, 2006)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A function that can be effectively applied to both constituency and dependency parse trees.</a:t>
            </a:r>
            <a:endParaRPr lang="en-US" altLang="zh-TW" sz="24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>
                <a:cs typeface="Tunga" pitchFamily="2" charset="0"/>
              </a:rPr>
              <a:t>Tree kernels</a:t>
            </a:r>
            <a:endParaRPr lang="zh-TW" altLang="en-US" sz="4000" dirty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40" y="5277375"/>
            <a:ext cx="7906535" cy="1152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300" y="2204864"/>
            <a:ext cx="7492398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59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To enable the use of kernels for learning to rank with SVMs, use preference </a:t>
            </a:r>
            <a:r>
              <a:rPr lang="en-US" altLang="zh-TW" sz="2800" dirty="0" err="1" smtClean="0">
                <a:solidFill>
                  <a:schemeClr val="tx1"/>
                </a:solidFill>
              </a:rPr>
              <a:t>reranking</a:t>
            </a:r>
            <a:r>
              <a:rPr lang="en-US" altLang="zh-TW" sz="2800" dirty="0" smtClean="0">
                <a:solidFill>
                  <a:schemeClr val="tx1"/>
                </a:solidFill>
              </a:rPr>
              <a:t> (T. </a:t>
            </a:r>
            <a:r>
              <a:rPr lang="en-US" altLang="zh-TW" sz="2800" dirty="0" err="1" smtClean="0">
                <a:solidFill>
                  <a:schemeClr val="tx1"/>
                </a:solidFill>
              </a:rPr>
              <a:t>Joachims</a:t>
            </a:r>
            <a:r>
              <a:rPr lang="en-US" altLang="zh-TW" sz="2800" dirty="0" smtClean="0">
                <a:solidFill>
                  <a:schemeClr val="tx1"/>
                </a:solidFill>
              </a:rPr>
              <a:t>, 2002)</a:t>
            </a:r>
            <a:endParaRPr lang="en-US" altLang="zh-TW" sz="2600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A set of q/a pairs {a, b, c, d, e}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a&gt;b , a&gt;c, b&gt;c, c &gt; e …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Preference kernel</a:t>
            </a:r>
            <a:endParaRPr lang="en-US" altLang="zh-TW" sz="24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Preference </a:t>
            </a:r>
            <a:r>
              <a:rPr lang="en-US" altLang="zh-TW" sz="4000" dirty="0" err="1" smtClean="0">
                <a:cs typeface="Tunga" pitchFamily="2" charset="0"/>
              </a:rPr>
              <a:t>reranking</a:t>
            </a:r>
            <a:r>
              <a:rPr lang="en-US" altLang="zh-TW" sz="4000" dirty="0" smtClean="0">
                <a:cs typeface="Tunga" pitchFamily="2" charset="0"/>
              </a:rPr>
              <a:t> with kernels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4438320"/>
            <a:ext cx="6472000" cy="72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9785" y="5388508"/>
            <a:ext cx="6038069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1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藍色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美式蘇活風</Template>
  <TotalTime>5337</TotalTime>
  <Words>727</Words>
  <Application>Microsoft Office PowerPoint</Application>
  <PresentationFormat>如螢幕大小 (4:3)</PresentationFormat>
  <Paragraphs>198</Paragraphs>
  <Slides>23</Slides>
  <Notes>21</Notes>
  <HiddenSlides>1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2" baseType="lpstr">
      <vt:lpstr>新細明體</vt:lpstr>
      <vt:lpstr>標楷體</vt:lpstr>
      <vt:lpstr>Arial</vt:lpstr>
      <vt:lpstr>Calibri</vt:lpstr>
      <vt:lpstr>Candara</vt:lpstr>
      <vt:lpstr>Tahoma</vt:lpstr>
      <vt:lpstr>Times New Roman</vt:lpstr>
      <vt:lpstr>Tunga</vt:lpstr>
      <vt:lpstr>Soho</vt:lpstr>
      <vt:lpstr>PowerPoint 簡報</vt:lpstr>
      <vt:lpstr>Outline</vt:lpstr>
      <vt:lpstr>PowerPoint 簡報</vt:lpstr>
      <vt:lpstr>PowerPoint 簡報</vt:lpstr>
      <vt:lpstr>Outline</vt:lpstr>
      <vt:lpstr>Kernel-based answer passage reranking system</vt:lpstr>
      <vt:lpstr>Kernel-based answer passage reranking system</vt:lpstr>
      <vt:lpstr>PowerPoint 簡報</vt:lpstr>
      <vt:lpstr>PowerPoint 簡報</vt:lpstr>
      <vt:lpstr>PowerPoint 簡報</vt:lpstr>
      <vt:lpstr>Outline</vt:lpstr>
      <vt:lpstr>PowerPoint 簡報</vt:lpstr>
      <vt:lpstr>PowerPoint 簡報</vt:lpstr>
      <vt:lpstr>PowerPoint 簡報</vt:lpstr>
      <vt:lpstr>Outline</vt:lpstr>
      <vt:lpstr>PowerPoint 簡報</vt:lpstr>
      <vt:lpstr>Outline</vt:lpstr>
      <vt:lpstr>PowerPoint 簡報</vt:lpstr>
      <vt:lpstr>PowerPoint 簡報</vt:lpstr>
      <vt:lpstr>PowerPoint 簡報</vt:lpstr>
      <vt:lpstr>Outline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242</cp:revision>
  <cp:lastPrinted>2013-06-10T01:09:06Z</cp:lastPrinted>
  <dcterms:created xsi:type="dcterms:W3CDTF">2013-06-08T15:21:02Z</dcterms:created>
  <dcterms:modified xsi:type="dcterms:W3CDTF">2014-02-25T06:31:59Z</dcterms:modified>
</cp:coreProperties>
</file>